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84775" cx="9144000"/>
  <p:notesSz cx="6858000" cy="9144000"/>
  <p:embeddedFontLst>
    <p:embeddedFont>
      <p:font typeface="Gill Sans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jW+LHFgASKrVkgLGKKaVd8eYbO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788C06C-D57F-4C67-930D-5CEFD3D417C3}">
  <a:tblStyle styleId="{F788C06C-D57F-4C67-930D-5CEFD3D417C3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7EA"/>
          </a:solidFill>
        </a:fill>
      </a:tcStyle>
    </a:wholeTbl>
    <a:band1H>
      <a:tcTxStyle/>
      <a:tcStyle>
        <a:fill>
          <a:solidFill>
            <a:srgbClr val="CACCD3"/>
          </a:solidFill>
        </a:fill>
      </a:tcStyle>
    </a:band1H>
    <a:band2H>
      <a:tcTxStyle/>
    </a:band2H>
    <a:band1V>
      <a:tcTxStyle/>
      <a:tcStyle>
        <a:fill>
          <a:solidFill>
            <a:srgbClr val="CACCD3"/>
          </a:solidFill>
        </a:fill>
      </a:tcStyle>
    </a:band1V>
    <a:band2V>
      <a:tcTxStyle/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33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bold.fntdata"/><Relationship Id="rId21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GillSans-regular.fntdata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Users\AFernando\AppData\Roaming\Microsoft\Excel\Book1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>
                  <a:lumMod val="9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3E-47F3-84EF-7E1DCD078D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3E-47F3-84EF-7E1DCD078D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3E-47F3-84EF-7E1DCD078D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3E-47F3-84EF-7E1DCD078D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3E-47F3-84EF-7E1DCD078DE8}"/>
              </c:ext>
            </c:extLst>
          </c:dPt>
          <c:dLbls>
            <c:dLbl>
              <c:idx val="0"/>
              <c:layout>
                <c:manualLayout>
                  <c:x val="-0.25169414697978398"/>
                  <c:y val="-1.05404769601393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3E-47F3-84EF-7E1DCD078DE8}"/>
                </c:ext>
              </c:extLst>
            </c:dLbl>
            <c:dLbl>
              <c:idx val="1"/>
              <c:layout>
                <c:manualLayout>
                  <c:x val="0.25243205853759515"/>
                  <c:y val="-1.27318188600985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3E-47F3-84EF-7E1DCD078DE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780981395749261E-2"/>
                      <c:h val="4.31565884139172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13E-47F3-84EF-7E1DCD078D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Sheet2!$C$6:$C$9</c:f>
              <c:strCache>
                <c:ptCount val="4"/>
                <c:pt idx="0">
                  <c:v>Number of lots not tested</c:v>
                </c:pt>
                <c:pt idx="1">
                  <c:v>Number of lots tested</c:v>
                </c:pt>
                <c:pt idx="2">
                  <c:v>Number of lots rejected</c:v>
                </c:pt>
                <c:pt idx="3">
                  <c:v>Incidents tested</c:v>
                </c:pt>
              </c:strCache>
            </c:strRef>
          </c:cat>
          <c:val>
            <c:numRef>
              <c:f>Sheet2!$D$6:$D$9</c:f>
              <c:numCache>
                <c:formatCode>General</c:formatCode>
                <c:ptCount val="4"/>
                <c:pt idx="0">
                  <c:v>1275</c:v>
                </c:pt>
                <c:pt idx="1">
                  <c:v>1241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13E-47F3-84EF-7E1DCD078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0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1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2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Most of the incident reports are around FNs or invalids;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Testing labs: PATH, UOM and FHI 360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the objective of lot testing isn’t to replace regulatory review, or even guide selection or algorithm use by country. The goal is to conduct ongoing independent evaluations of product consistency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1" name="Google Shape;311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5" name="Google Shape;325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8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9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- Full Red">
  <p:cSld name="1_Cover - Full Red">
    <p:bg>
      <p:bgPr>
        <a:solidFill>
          <a:srgbClr val="002F6C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USAID_Logo_White_v02.png" id="20" name="Google Shape;2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805" y="569937"/>
            <a:ext cx="1371600" cy="4109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 txBox="1"/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" type="subTitle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23" name="Google Shape;23;p14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/Gray 3 Content">
  <p:cSld name="Red/Gray 3 Content">
    <p:bg>
      <p:bgPr>
        <a:solidFill>
          <a:srgbClr val="E7E7E5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/>
          <p:nvPr>
            <p:ph idx="1" type="body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3" name="Google Shape;83;p23"/>
          <p:cNvSpPr txBox="1"/>
          <p:nvPr>
            <p:ph idx="2" type="body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4" name="Google Shape;84;p23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23"/>
          <p:cNvSpPr txBox="1"/>
          <p:nvPr>
            <p:ph idx="3" type="body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8" name="Google Shape;88;p23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/Gray 1 Content + Bottom Photo">
  <p:cSld name="Red/Gray 1 Content + Bottom Photo">
    <p:bg>
      <p:bgPr>
        <a:solidFill>
          <a:srgbClr val="E7E7E5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/>
          <p:nvPr>
            <p:ph idx="2" type="pic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1" name="Google Shape;91;p24"/>
          <p:cNvSpPr txBox="1"/>
          <p:nvPr>
            <p:ph idx="1" type="body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24"/>
          <p:cNvSpPr txBox="1"/>
          <p:nvPr>
            <p:ph idx="3" type="body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/Gray 1 Content + Right Photo">
  <p:cSld name="Red/Gray 1 Content + Right Photo">
    <p:bg>
      <p:bgPr>
        <a:solidFill>
          <a:srgbClr val="E7E7E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/>
          <p:nvPr>
            <p:ph idx="2" type="pic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99" name="Google Shape;99;p25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3" type="body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/Gray Title Only">
  <p:cSld name="Red/Gray Title Only">
    <p:bg>
      <p:bgPr>
        <a:solidFill>
          <a:srgbClr val="E7E7E5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/>
          <p:nvPr>
            <p:ph idx="2" type="pic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" name="Google Shape;106;p26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/Gray 1 Content">
  <p:cSld name="1_Red/Gray 1 Content"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27"/>
          <p:cNvSpPr txBox="1"/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7"/>
          <p:cNvSpPr txBox="1"/>
          <p:nvPr>
            <p:ph idx="1" type="body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/>
            </a:lvl1pPr>
            <a:lvl2pPr indent="-3429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/Gray 2 Content">
  <p:cSld name="1_Red/Gray 2 Content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idx="1" type="body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8" name="Google Shape;118;p28"/>
          <p:cNvSpPr txBox="1"/>
          <p:nvPr>
            <p:ph idx="2" type="body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9" name="Google Shape;119;p28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8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/Gray 3 Content">
  <p:cSld name="1_Red/Gray 3 Content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/>
          <p:nvPr>
            <p:ph idx="1" type="body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5" name="Google Shape;125;p29"/>
          <p:cNvSpPr txBox="1"/>
          <p:nvPr>
            <p:ph idx="2" type="body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6" name="Google Shape;126;p29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29"/>
          <p:cNvSpPr txBox="1"/>
          <p:nvPr>
            <p:ph idx="3" type="body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0" name="Google Shape;130;p29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/Gray 1 Content + Bottom Photo">
  <p:cSld name="1_Red/Gray 1 Content + Bottom Photo"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/>
          <p:nvPr>
            <p:ph idx="2" type="pic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33" name="Google Shape;133;p30"/>
          <p:cNvSpPr txBox="1"/>
          <p:nvPr>
            <p:ph idx="1" type="body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0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0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30"/>
          <p:cNvSpPr txBox="1"/>
          <p:nvPr>
            <p:ph idx="3" type="body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30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/Gray 1 Content + Right Photo">
  <p:cSld name="1_Red/Gray 1 Content + Right Photo"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/>
          <p:nvPr>
            <p:ph idx="2" type="pic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41" name="Google Shape;141;p31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1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31"/>
          <p:cNvSpPr txBox="1"/>
          <p:nvPr>
            <p:ph idx="1" type="body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1"/>
          <p:cNvSpPr txBox="1"/>
          <p:nvPr>
            <p:ph idx="3" type="body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31"/>
          <p:cNvSpPr txBox="1"/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/Gray Title Only">
  <p:cSld name="1_Red/Gray Title Only"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/>
          <p:nvPr>
            <p:ph idx="2" type="pic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48" name="Google Shape;148;p32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2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32"/>
          <p:cNvSpPr txBox="1"/>
          <p:nvPr>
            <p:ph idx="1" type="body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32"/>
          <p:cNvSpPr txBox="1"/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/Gray 1 Content">
  <p:cSld name="Red/Gray 1 Content">
    <p:bg>
      <p:bgPr>
        <a:solidFill>
          <a:srgbClr val="E7E7E5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15"/>
          <p:cNvSpPr txBox="1"/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">
  <p:cSld name="Contact Info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3"/>
          <p:cNvSpPr txBox="1"/>
          <p:nvPr>
            <p:ph idx="1" type="body"/>
          </p:nvPr>
        </p:nvSpPr>
        <p:spPr>
          <a:xfrm rot="-5400000">
            <a:off x="78623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33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3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USAID_Logo_White_v02.png" id="157" name="Google Shape;15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05" y="4344987"/>
            <a:ext cx="1371600" cy="41090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3"/>
          <p:cNvSpPr txBox="1"/>
          <p:nvPr>
            <p:ph idx="2" type="subTitle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159" name="Google Shape;159;p33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- Full Red">
  <p:cSld name="1_Divider - Full Red">
    <p:bg>
      <p:bgPr>
        <a:solidFill>
          <a:srgbClr val="002F6C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/>
          <p:nvPr>
            <p:ph type="title"/>
          </p:nvPr>
        </p:nvSpPr>
        <p:spPr>
          <a:xfrm>
            <a:off x="1143000" y="5349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  <a:defRPr sz="2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4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4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4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USAID_Logo_White_v02.png" id="165" name="Google Shape;16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805" y="4344987"/>
            <a:ext cx="1371600" cy="410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34"/>
          <p:cNvCxnSpPr/>
          <p:nvPr/>
        </p:nvCxnSpPr>
        <p:spPr>
          <a:xfrm>
            <a:off x="746760" y="687387"/>
            <a:ext cx="32004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d/Gray 3 Content">
  <p:cSld name="2_Red/Gray 3 Content">
    <p:bg>
      <p:bgPr>
        <a:solidFill>
          <a:srgbClr val="E7E7E5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/>
          <p:nvPr>
            <p:ph idx="1" type="body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69" name="Google Shape;169;p35"/>
          <p:cNvSpPr txBox="1"/>
          <p:nvPr>
            <p:ph idx="2" type="body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70" name="Google Shape;170;p35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5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5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35"/>
          <p:cNvSpPr txBox="1"/>
          <p:nvPr>
            <p:ph idx="3" type="body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74" name="Google Shape;174;p35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d/Gray 1 Content + Bottom Photo">
  <p:cSld name="2_Red/Gray 1 Content + Bottom Photo">
    <p:bg>
      <p:bgPr>
        <a:solidFill>
          <a:srgbClr val="E7E7E5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6"/>
          <p:cNvSpPr/>
          <p:nvPr>
            <p:ph idx="2" type="pic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" name="Google Shape;177;p36"/>
          <p:cNvSpPr txBox="1"/>
          <p:nvPr>
            <p:ph idx="1" type="body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36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6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6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36"/>
          <p:cNvSpPr txBox="1"/>
          <p:nvPr>
            <p:ph idx="3" type="body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36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d/Gray 1 Content + Right Photo">
  <p:cSld name="2_Red/Gray 1 Content + Right Photo">
    <p:bg>
      <p:bgPr>
        <a:solidFill>
          <a:srgbClr val="E7E7E5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/>
          <p:nvPr>
            <p:ph idx="2" type="pic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85" name="Google Shape;185;p37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7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37"/>
          <p:cNvSpPr txBox="1"/>
          <p:nvPr>
            <p:ph idx="1" type="body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37"/>
          <p:cNvSpPr txBox="1"/>
          <p:nvPr>
            <p:ph idx="3" type="body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37"/>
          <p:cNvSpPr txBox="1"/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d/Gray Title Only">
  <p:cSld name="2_Red/Gray Title Only">
    <p:bg>
      <p:bgPr>
        <a:solidFill>
          <a:srgbClr val="E7E7E5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/>
          <p:nvPr>
            <p:ph idx="2" type="pic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2" name="Google Shape;192;p38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8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38"/>
          <p:cNvSpPr txBox="1"/>
          <p:nvPr>
            <p:ph idx="1" type="body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38"/>
          <p:cNvSpPr txBox="1"/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d/Gray 1 Content">
  <p:cSld name="3_Red/Gray 1 Content"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9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9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9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39"/>
          <p:cNvSpPr txBox="1"/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9"/>
          <p:cNvSpPr txBox="1"/>
          <p:nvPr>
            <p:ph idx="1" type="body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/>
            </a:lvl1pPr>
            <a:lvl2pPr indent="-3429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d/Gray 2 Content">
  <p:cSld name="3_Red/Gray 2 Content"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/>
          <p:nvPr>
            <p:ph idx="1" type="body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04" name="Google Shape;204;p40"/>
          <p:cNvSpPr txBox="1"/>
          <p:nvPr>
            <p:ph idx="2" type="body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05" name="Google Shape;205;p40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0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0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40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d/Gray 3 Content">
  <p:cSld name="3_Red/Gray 3 Content"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1"/>
          <p:cNvSpPr txBox="1"/>
          <p:nvPr>
            <p:ph idx="1" type="body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11" name="Google Shape;211;p41"/>
          <p:cNvSpPr txBox="1"/>
          <p:nvPr>
            <p:ph idx="2" type="body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12" name="Google Shape;212;p41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1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1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41"/>
          <p:cNvSpPr txBox="1"/>
          <p:nvPr>
            <p:ph idx="3" type="body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16" name="Google Shape;216;p41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d/Gray 1 Content + Bottom Photo">
  <p:cSld name="3_Red/Gray 1 Content + Bottom Photo"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2"/>
          <p:cNvSpPr/>
          <p:nvPr>
            <p:ph idx="2" type="pic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19" name="Google Shape;219;p42"/>
          <p:cNvSpPr txBox="1"/>
          <p:nvPr>
            <p:ph idx="1" type="body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42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2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2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42"/>
          <p:cNvSpPr txBox="1"/>
          <p:nvPr>
            <p:ph idx="3" type="body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42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d/Gray 1 Content">
  <p:cSld name="2_Red/Gray 1 Content">
    <p:bg>
      <p:bgPr>
        <a:solidFill>
          <a:srgbClr val="E7E7E5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16"/>
          <p:cNvSpPr txBox="1"/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/>
            </a:lvl1pPr>
            <a:lvl2pPr indent="-3429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d/Gray 1 Content + Right Photo">
  <p:cSld name="3_Red/Gray 1 Content + Right Photo"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"/>
          <p:cNvSpPr/>
          <p:nvPr>
            <p:ph idx="2" type="pic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27" name="Google Shape;227;p43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3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43"/>
          <p:cNvSpPr txBox="1"/>
          <p:nvPr>
            <p:ph idx="1" type="body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43"/>
          <p:cNvSpPr txBox="1"/>
          <p:nvPr>
            <p:ph idx="3" type="body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43"/>
          <p:cNvSpPr txBox="1"/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d/Gray Title Only">
  <p:cSld name="3_Red/Gray Title Only"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4"/>
          <p:cNvSpPr/>
          <p:nvPr>
            <p:ph idx="2" type="pic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34" name="Google Shape;234;p44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44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6" name="Google Shape;236;p44"/>
          <p:cNvSpPr txBox="1"/>
          <p:nvPr>
            <p:ph idx="1" type="body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44"/>
          <p:cNvSpPr txBox="1"/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/Gray 2 Content">
  <p:cSld name="Red/Gray 2 Content">
    <p:bg>
      <p:bgPr>
        <a:solidFill>
          <a:srgbClr val="E7E7E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686104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17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17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d/Gray 2 Content">
  <p:cSld name="2_Red/Gray 2 Content">
    <p:bg>
      <p:bgPr>
        <a:solidFill>
          <a:srgbClr val="E7E7E5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idx="1" type="body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18"/>
          <p:cNvSpPr txBox="1"/>
          <p:nvPr>
            <p:ph idx="2" type="body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18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8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ull Photo">
  <p:cSld name="Cover - Full Photo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53988"/>
            <a:ext cx="8839199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9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19"/>
          <p:cNvSpPr txBox="1"/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" type="subTitle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56" name="Google Shape;56;p19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</p:cxnSp>
      <p:sp>
        <p:nvSpPr>
          <p:cNvPr id="57" name="Google Shape;57;p19"/>
          <p:cNvSpPr txBox="1"/>
          <p:nvPr>
            <p:ph idx="2" type="body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USAID_Logo_White_v02.png" id="58" name="Google Shape;5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05" y="569937"/>
            <a:ext cx="1371600" cy="410902"/>
          </a:xfrm>
          <a:prstGeom prst="rect">
            <a:avLst/>
          </a:prstGeom>
          <a:noFill/>
          <a:ln>
            <a:noFill/>
          </a:ln>
          <a:effectLst>
            <a:outerShdw blurRad="254000" rotWithShape="0" algn="tl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ull Red">
  <p:cSld name="Cover - Full Red">
    <p:bg>
      <p:bgPr>
        <a:solidFill>
          <a:srgbClr val="BA0C2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USAID_Logo_White_v02.png" id="63" name="Google Shape;6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805" y="569937"/>
            <a:ext cx="1371600" cy="41090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0"/>
          <p:cNvSpPr txBox="1"/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" type="subTitle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66" name="Google Shape;66;p20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Full Red">
  <p:cSld name="Divider - Full Red">
    <p:bg>
      <p:bgPr>
        <a:solidFill>
          <a:srgbClr val="BA0C2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/>
          <p:nvPr>
            <p:ph type="title"/>
          </p:nvPr>
        </p:nvSpPr>
        <p:spPr>
          <a:xfrm>
            <a:off x="1143000" y="5349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  <a:defRPr sz="2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USAID_Logo_White_v02.png" id="72" name="Google Shape;7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805" y="4344987"/>
            <a:ext cx="1371600" cy="410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21"/>
          <p:cNvCxnSpPr/>
          <p:nvPr/>
        </p:nvCxnSpPr>
        <p:spPr>
          <a:xfrm>
            <a:off x="746760" y="687387"/>
            <a:ext cx="32004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ed/Gray 2 Content">
  <p:cSld name="4_Red/Gray 2 Content">
    <p:bg>
      <p:bgPr>
        <a:solidFill>
          <a:srgbClr val="E7E7E5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idx="1" type="body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6" name="Google Shape;76;p22"/>
          <p:cNvSpPr txBox="1"/>
          <p:nvPr>
            <p:ph idx="2" type="body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indent="-330200" lvl="1" marL="9144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indent="-330200" lvl="2" marL="1371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6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22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7E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 b="0" i="0" sz="2400" u="none" cap="none" strike="noStrik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29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fmla="val 2963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8" Type="http://schemas.openxmlformats.org/officeDocument/2006/relationships/image" Target="../media/image4.png"/><Relationship Id="rId10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5/31/2024`1</a:t>
            </a:r>
            <a:endParaRPr/>
          </a:p>
        </p:txBody>
      </p:sp>
      <p:sp>
        <p:nvSpPr>
          <p:cNvPr id="244" name="Google Shape;244;p1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1"/>
          <p:cNvSpPr txBox="1"/>
          <p:nvPr>
            <p:ph type="ctrTitle"/>
          </p:nvPr>
        </p:nvSpPr>
        <p:spPr>
          <a:xfrm>
            <a:off x="685799" y="1601787"/>
            <a:ext cx="6269893" cy="120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br>
              <a:rPr b="1" lang="en-US" sz="1800"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Advancing PEPFAR Program Quality Assurance Through HIV Rapid Diagnostic Test Lot Testing</a:t>
            </a:r>
            <a:br>
              <a:rPr b="1" lang="en-US">
                <a:latin typeface="Gill Sans"/>
                <a:ea typeface="Gill Sans"/>
                <a:cs typeface="Gill Sans"/>
                <a:sym typeface="Gill Sans"/>
              </a:rPr>
            </a:br>
            <a:endParaRPr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6" name="Google Shape;246;p1"/>
          <p:cNvSpPr txBox="1"/>
          <p:nvPr>
            <p:ph idx="1" type="subTitle"/>
          </p:nvPr>
        </p:nvSpPr>
        <p:spPr>
          <a:xfrm>
            <a:off x="685799" y="3135206"/>
            <a:ext cx="4310743" cy="1209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USAID Global Health Quality Assurance Program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June 7, 2024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Ashini Fernando, PhD, MPH (FHI 360)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David Jenkins, PhD (FHI 360)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Roger Peck (PATH)</a:t>
            </a:r>
            <a:endParaRPr/>
          </a:p>
        </p:txBody>
      </p:sp>
      <p:pic>
        <p:nvPicPr>
          <p:cNvPr descr="A picture containing drawing&#10;&#10;Description automatically generated" id="247" name="Google Shape;2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9444" y="515250"/>
            <a:ext cx="1724780" cy="624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0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5/31/2024</a:t>
            </a:r>
            <a:endParaRPr/>
          </a:p>
        </p:txBody>
      </p:sp>
      <p:sp>
        <p:nvSpPr>
          <p:cNvPr id="387" name="Google Shape;387;p10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8" name="Google Shape;388;p10"/>
          <p:cNvSpPr txBox="1"/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ill Sans"/>
              <a:buNone/>
            </a:pPr>
            <a:r>
              <a:rPr lang="en-US">
                <a:solidFill>
                  <a:schemeClr val="accent6"/>
                </a:solidFill>
              </a:rPr>
              <a:t>PEPFAR HIV RDT Lot Testing Outcomes</a:t>
            </a:r>
            <a:endParaRPr/>
          </a:p>
        </p:txBody>
      </p:sp>
      <p:sp>
        <p:nvSpPr>
          <p:cNvPr id="389" name="Google Shape;389;p10"/>
          <p:cNvSpPr txBox="1"/>
          <p:nvPr>
            <p:ph idx="1" type="body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0188" lvl="0" marL="230188" rtl="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</a:pPr>
            <a:r>
              <a:rPr lang="en-US"/>
              <a:t>Approximate number of HIV or HIV/syphilis combo brands tested: 24</a:t>
            </a:r>
            <a:endParaRPr/>
          </a:p>
          <a:p>
            <a:pPr indent="-128588" lvl="0" marL="230188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None/>
            </a:pPr>
            <a:r>
              <a:t/>
            </a:r>
            <a:endParaRPr/>
          </a:p>
        </p:txBody>
      </p:sp>
      <p:graphicFrame>
        <p:nvGraphicFramePr>
          <p:cNvPr id="390" name="Google Shape;390;p10"/>
          <p:cNvGraphicFramePr/>
          <p:nvPr/>
        </p:nvGraphicFramePr>
        <p:xfrm>
          <a:off x="2407784" y="1769165"/>
          <a:ext cx="4328432" cy="3022349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391" name="Google Shape;391;p10"/>
          <p:cNvSpPr txBox="1"/>
          <p:nvPr/>
        </p:nvSpPr>
        <p:spPr>
          <a:xfrm>
            <a:off x="5375082" y="2142876"/>
            <a:ext cx="16177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Lots not tested</a:t>
            </a:r>
            <a:endParaRPr/>
          </a:p>
        </p:txBody>
      </p:sp>
      <p:sp>
        <p:nvSpPr>
          <p:cNvPr id="392" name="Google Shape;392;p10"/>
          <p:cNvSpPr txBox="1"/>
          <p:nvPr/>
        </p:nvSpPr>
        <p:spPr>
          <a:xfrm>
            <a:off x="2407784" y="2142876"/>
            <a:ext cx="12346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Lots tested</a:t>
            </a:r>
            <a:endParaRPr/>
          </a:p>
        </p:txBody>
      </p:sp>
      <p:sp>
        <p:nvSpPr>
          <p:cNvPr id="393" name="Google Shape;393;p10"/>
          <p:cNvSpPr txBox="1"/>
          <p:nvPr/>
        </p:nvSpPr>
        <p:spPr>
          <a:xfrm>
            <a:off x="917881" y="3070730"/>
            <a:ext cx="15361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7 lots rejected</a:t>
            </a:r>
            <a:endParaRPr/>
          </a:p>
        </p:txBody>
      </p:sp>
      <p:sp>
        <p:nvSpPr>
          <p:cNvPr id="394" name="Google Shape;394;p10"/>
          <p:cNvSpPr/>
          <p:nvPr/>
        </p:nvSpPr>
        <p:spPr>
          <a:xfrm rot="5400000">
            <a:off x="2755127" y="2899575"/>
            <a:ext cx="234564" cy="71164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5" name="Google Shape;395;p10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USAID Global Health Supply Chain Program</a:t>
            </a:r>
            <a:endParaRPr/>
          </a:p>
        </p:txBody>
      </p:sp>
      <p:sp>
        <p:nvSpPr>
          <p:cNvPr id="396" name="Google Shape;396;p10"/>
          <p:cNvSpPr/>
          <p:nvPr/>
        </p:nvSpPr>
        <p:spPr>
          <a:xfrm flipH="1" rot="-5400000">
            <a:off x="6035601" y="2897204"/>
            <a:ext cx="234564" cy="71164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7" name="Google Shape;397;p10"/>
          <p:cNvSpPr txBox="1"/>
          <p:nvPr/>
        </p:nvSpPr>
        <p:spPr>
          <a:xfrm>
            <a:off x="6516634" y="3068358"/>
            <a:ext cx="10454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 incident</a:t>
            </a:r>
            <a:endParaRPr/>
          </a:p>
        </p:txBody>
      </p:sp>
      <p:sp>
        <p:nvSpPr>
          <p:cNvPr id="398" name="Google Shape;398;p10"/>
          <p:cNvSpPr txBox="1"/>
          <p:nvPr/>
        </p:nvSpPr>
        <p:spPr>
          <a:xfrm>
            <a:off x="3325713" y="4486347"/>
            <a:ext cx="25489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Total lots procured 2,516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1"/>
          <p:cNvSpPr txBox="1"/>
          <p:nvPr>
            <p:ph idx="1" type="body"/>
          </p:nvPr>
        </p:nvSpPr>
        <p:spPr>
          <a:xfrm>
            <a:off x="553038" y="1250976"/>
            <a:ext cx="8037924" cy="1525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230188" rtl="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200"/>
              <a:buChar char="•"/>
            </a:pPr>
            <a:r>
              <a:rPr lang="en-US" sz="1200">
                <a:latin typeface="Gill Sans"/>
                <a:ea typeface="Gill Sans"/>
                <a:cs typeface="Gill Sans"/>
                <a:sym typeface="Gill Sans"/>
              </a:rPr>
              <a:t>Product was </a:t>
            </a:r>
            <a:r>
              <a:rPr b="1" lang="en-US" sz="1200">
                <a:latin typeface="Gill Sans"/>
                <a:ea typeface="Gill Sans"/>
                <a:cs typeface="Gill Sans"/>
                <a:sym typeface="Gill Sans"/>
              </a:rPr>
              <a:t>quarantined after yielding false positive results</a:t>
            </a:r>
            <a:r>
              <a:rPr lang="en-US" sz="1200"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  <a:p>
            <a:pPr indent="-230188" lvl="0" marL="230188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200"/>
              <a:buChar char="•"/>
            </a:pPr>
            <a:r>
              <a:rPr lang="en-US" sz="1200">
                <a:latin typeface="Gill Sans"/>
                <a:ea typeface="Gill Sans"/>
                <a:cs typeface="Gill Sans"/>
                <a:sym typeface="Gill Sans"/>
              </a:rPr>
              <a:t>Testing through GHSC-QA and by the manufacturer found a higher rate of invalid results occurred when the RDT was used directly on a laboratory bench or a plastic surface, but invalid results did not occur when tests were used on a paper-backed surface. This phenomenon is </a:t>
            </a:r>
            <a:r>
              <a:rPr b="1" lang="en-US" sz="1200">
                <a:latin typeface="Gill Sans"/>
                <a:ea typeface="Gill Sans"/>
                <a:cs typeface="Gill Sans"/>
                <a:sym typeface="Gill Sans"/>
              </a:rPr>
              <a:t>attributed to static electricity that affects the volume of buffer dispensed in a droplet from the buffer bottle</a:t>
            </a:r>
            <a:r>
              <a:rPr lang="en-US" sz="1200">
                <a:latin typeface="Gill Sans"/>
                <a:ea typeface="Gill Sans"/>
                <a:cs typeface="Gill Sans"/>
                <a:sym typeface="Gill Sans"/>
              </a:rPr>
              <a:t>. </a:t>
            </a:r>
            <a:endParaRPr/>
          </a:p>
        </p:txBody>
      </p:sp>
      <p:sp>
        <p:nvSpPr>
          <p:cNvPr id="405" name="Google Shape;405;p11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5/31/2024</a:t>
            </a:r>
            <a:endParaRPr/>
          </a:p>
        </p:txBody>
      </p:sp>
      <p:sp>
        <p:nvSpPr>
          <p:cNvPr id="406" name="Google Shape;406;p11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USAID Global Health Supply Chain Program</a:t>
            </a:r>
            <a:endParaRPr/>
          </a:p>
        </p:txBody>
      </p:sp>
      <p:sp>
        <p:nvSpPr>
          <p:cNvPr id="407" name="Google Shape;407;p11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p11"/>
          <p:cNvSpPr txBox="1"/>
          <p:nvPr>
            <p:ph type="title"/>
          </p:nvPr>
        </p:nvSpPr>
        <p:spPr>
          <a:xfrm>
            <a:off x="685800" y="250106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</a:pPr>
            <a:r>
              <a:rPr lang="en-US"/>
              <a:t>Investigation Results in Improvements to the Instructions for Use for a HIV Rapid Diagnostic Test</a:t>
            </a:r>
            <a:endParaRPr sz="1350"/>
          </a:p>
        </p:txBody>
      </p:sp>
      <p:sp>
        <p:nvSpPr>
          <p:cNvPr id="409" name="Google Shape;409;p11"/>
          <p:cNvSpPr txBox="1"/>
          <p:nvPr/>
        </p:nvSpPr>
        <p:spPr>
          <a:xfrm>
            <a:off x="605077" y="2505355"/>
            <a:ext cx="8190913" cy="21348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470" lvl="0" marL="304470" marR="0" rtl="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Char char="•"/>
            </a:pPr>
            <a:r>
              <a:rPr b="0" i="0" lang="en-US" sz="12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As a result of the investigation:</a:t>
            </a:r>
            <a:endParaRPr/>
          </a:p>
          <a:p>
            <a:pPr indent="-304469" lvl="1" marL="905009" marR="0" rtl="0" algn="l"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Char char="–"/>
            </a:pPr>
            <a:r>
              <a:rPr b="0" i="0" lang="en-US" sz="12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The manufacturer prepared updates to the instructions for use to read that testing be performed on a paper-based surface. </a:t>
            </a:r>
            <a:endParaRPr/>
          </a:p>
          <a:p>
            <a:pPr indent="-304469" lvl="1" marL="905009" marR="0" rtl="0" algn="l"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Char char="–"/>
            </a:pPr>
            <a:r>
              <a:rPr b="0" i="0" lang="en-US" sz="12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Manufacturer submitted a notification of labeling change to WHO Prequalification.  This labeling change will safeguard future procurements that use this HIV RDT as a component of their testing algorithm.</a:t>
            </a:r>
            <a:endParaRPr/>
          </a:p>
          <a:p>
            <a:pPr indent="-304470" lvl="0" marL="304470" marR="0" rtl="0" algn="l">
              <a:spcBef>
                <a:spcPts val="1058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Char char="•"/>
            </a:pPr>
            <a:r>
              <a:rPr b="1" i="0" lang="en-US" sz="12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FHI 360 and PATH worked closely and communicated regularly with global stakeholders including WHO, USAID, the Global Fund, the USAID Global Health Supply Chain-Technical Assistance (GHSC-TA) program, and the USAID Global Health Supply Chain-Rapid Test Kit (GHSC-RTK) program</a:t>
            </a:r>
            <a:r>
              <a:rPr b="0" i="0" lang="en-US" sz="120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. FHI 360 also maintained a positive collaboration with the manufacturer as each entity worked to investigate the concern of invalid results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2"/>
          <p:cNvSpPr txBox="1"/>
          <p:nvPr>
            <p:ph idx="1" type="body"/>
          </p:nvPr>
        </p:nvSpPr>
        <p:spPr>
          <a:xfrm>
            <a:off x="686104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9870" lvl="0" marL="229870" rtl="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ct val="100000"/>
              <a:buChar char="•"/>
            </a:pPr>
            <a:r>
              <a:rPr lang="en-US"/>
              <a:t>This work was supported through the United States Agency for International Development Contract No.  AID-OAA-C-15-00001</a:t>
            </a:r>
            <a:endParaRPr/>
          </a:p>
          <a:p>
            <a:pPr indent="-229870" lvl="0" marL="229870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Char char="•"/>
            </a:pPr>
            <a:r>
              <a:rPr lang="en-US"/>
              <a:t>FHI 360</a:t>
            </a:r>
            <a:endParaRPr/>
          </a:p>
          <a:p>
            <a:pPr indent="-229869" lvl="1" marL="683895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Font typeface="Courier New"/>
              <a:buChar char="o"/>
            </a:pPr>
            <a:r>
              <a:rPr lang="en-US"/>
              <a:t>David Jenkins, PhD</a:t>
            </a:r>
            <a:endParaRPr/>
          </a:p>
          <a:p>
            <a:pPr indent="-229869" lvl="1" marL="683895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Font typeface="Courier New"/>
              <a:buChar char="o"/>
            </a:pPr>
            <a:r>
              <a:rPr lang="en-US"/>
              <a:t>Mary Beth Sowers</a:t>
            </a:r>
            <a:endParaRPr/>
          </a:p>
          <a:p>
            <a:pPr indent="-229869" lvl="1" marL="683895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Font typeface="Courier New"/>
              <a:buChar char="o"/>
            </a:pPr>
            <a:r>
              <a:rPr lang="en-US"/>
              <a:t>Michael Payne</a:t>
            </a:r>
            <a:endParaRPr/>
          </a:p>
          <a:p>
            <a:pPr indent="-229869" lvl="1" marL="683895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Font typeface="Courier New"/>
              <a:buChar char="o"/>
            </a:pPr>
            <a:r>
              <a:rPr lang="en-US"/>
              <a:t>Arno Hensens</a:t>
            </a:r>
            <a:endParaRPr/>
          </a:p>
          <a:p>
            <a:pPr indent="-229869" lvl="1" marL="683895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Font typeface="Courier New"/>
              <a:buChar char="o"/>
            </a:pPr>
            <a:r>
              <a:rPr lang="en-US"/>
              <a:t>Jeffery Tremelling</a:t>
            </a:r>
            <a:endParaRPr/>
          </a:p>
          <a:p>
            <a:pPr indent="-229870" lvl="0" marL="229870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Char char="•"/>
            </a:pPr>
            <a:r>
              <a:rPr lang="en-US"/>
              <a:t>PATH</a:t>
            </a:r>
            <a:endParaRPr/>
          </a:p>
          <a:p>
            <a:pPr indent="-229869" lvl="1" marL="683895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Font typeface="Courier New"/>
              <a:buChar char="o"/>
            </a:pPr>
            <a:r>
              <a:rPr lang="en-US"/>
              <a:t>Roger Peck</a:t>
            </a:r>
            <a:endParaRPr/>
          </a:p>
          <a:p>
            <a:pPr indent="-229869" lvl="1" marL="683895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Font typeface="Courier New"/>
              <a:buChar char="o"/>
            </a:pPr>
            <a:r>
              <a:rPr lang="en-US"/>
              <a:t>Becky Barney</a:t>
            </a:r>
            <a:endParaRPr/>
          </a:p>
          <a:p>
            <a:pPr indent="-229870" lvl="0" marL="229870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Font typeface="Courier New"/>
              <a:buChar char="o"/>
            </a:pPr>
            <a:r>
              <a:rPr lang="en-US"/>
              <a:t>University of Maryland, Baltimore</a:t>
            </a:r>
            <a:endParaRPr/>
          </a:p>
          <a:p>
            <a:pPr indent="-229869" lvl="1" marL="683895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Font typeface="Courier New"/>
              <a:buChar char="o"/>
            </a:pPr>
            <a:r>
              <a:rPr lang="en-US"/>
              <a:t>Niel Constantine, PhD</a:t>
            </a:r>
            <a:endParaRPr/>
          </a:p>
        </p:txBody>
      </p:sp>
      <p:sp>
        <p:nvSpPr>
          <p:cNvPr id="415" name="Google Shape;415;p12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5/31/2024</a:t>
            </a:r>
            <a:endParaRPr/>
          </a:p>
        </p:txBody>
      </p:sp>
      <p:sp>
        <p:nvSpPr>
          <p:cNvPr id="416" name="Google Shape;416;p12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7" name="Google Shape;417;p12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Gill Sans"/>
              <a:buNone/>
            </a:pPr>
            <a:r>
              <a:rPr lang="en-US">
                <a:solidFill>
                  <a:srgbClr val="0070C0"/>
                </a:solidFill>
              </a:rPr>
              <a:t>Acknowledgments</a:t>
            </a:r>
            <a:endParaRPr/>
          </a:p>
        </p:txBody>
      </p:sp>
      <p:sp>
        <p:nvSpPr>
          <p:cNvPr id="418" name="Google Shape;418;p12"/>
          <p:cNvSpPr txBox="1"/>
          <p:nvPr/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600"/>
              <a:buFont typeface="Gill Sans"/>
              <a:buNone/>
            </a:pPr>
            <a:r>
              <a:rPr b="0" i="0" lang="en-US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USAID Global Health Supply Chain Program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5/31/2024</a:t>
            </a:r>
            <a:endParaRPr/>
          </a:p>
        </p:txBody>
      </p:sp>
      <p:sp>
        <p:nvSpPr>
          <p:cNvPr id="253" name="Google Shape;253;p2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2"/>
          <p:cNvSpPr txBox="1"/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ill Sans"/>
              <a:buNone/>
            </a:pPr>
            <a:r>
              <a:rPr lang="en-US">
                <a:solidFill>
                  <a:schemeClr val="accent6"/>
                </a:solidFill>
              </a:rPr>
              <a:t>Objectives</a:t>
            </a:r>
            <a:endParaRPr/>
          </a:p>
        </p:txBody>
      </p:sp>
      <p:sp>
        <p:nvSpPr>
          <p:cNvPr id="255" name="Google Shape;255;p2"/>
          <p:cNvSpPr txBox="1"/>
          <p:nvPr>
            <p:ph idx="1" type="body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0188" lvl="0" marL="230188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sz="2400">
                <a:solidFill>
                  <a:srgbClr val="7F7F7F"/>
                </a:solidFill>
              </a:rPr>
              <a:t>Introduction to FHI 360 and USAID partnership</a:t>
            </a:r>
            <a:endParaRPr/>
          </a:p>
          <a:p>
            <a:pPr indent="-230188" lvl="0" marL="230188" rtl="0" algn="l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sz="2400">
                <a:solidFill>
                  <a:srgbClr val="7F7F7F"/>
                </a:solidFill>
              </a:rPr>
              <a:t>PEPFAR HIV RDT lot testing program</a:t>
            </a:r>
            <a:endParaRPr/>
          </a:p>
          <a:p>
            <a:pPr indent="-230188" lvl="0" marL="230188" rtl="0" algn="l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sz="2400">
                <a:solidFill>
                  <a:srgbClr val="7F7F7F"/>
                </a:solidFill>
              </a:rPr>
              <a:t>HIV RDT lot testing standardization</a:t>
            </a:r>
            <a:endParaRPr/>
          </a:p>
          <a:p>
            <a:pPr indent="-230188" lvl="0" marL="230188" rtl="0" algn="l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sz="2400">
                <a:solidFill>
                  <a:srgbClr val="7F7F7F"/>
                </a:solidFill>
              </a:rPr>
              <a:t>HIV RDT  testing outcomes</a:t>
            </a:r>
            <a:endParaRPr/>
          </a:p>
          <a:p>
            <a:pPr indent="-128588" lvl="0" marL="230188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56" name="Google Shape;256;p2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USAID Global Health Supply Chain Program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5/31/2024</a:t>
            </a:r>
            <a:endParaRPr/>
          </a:p>
        </p:txBody>
      </p:sp>
      <p:sp>
        <p:nvSpPr>
          <p:cNvPr id="263" name="Google Shape;263;p3"/>
          <p:cNvSpPr txBox="1"/>
          <p:nvPr>
            <p:ph idx="11" type="ftr"/>
          </p:nvPr>
        </p:nvSpPr>
        <p:spPr>
          <a:xfrm>
            <a:off x="3086100" y="4591692"/>
            <a:ext cx="58674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https://www.fhi360.org/projects/global-health-supply-chain-quality-assurance-program-ghsc-qa/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p3"/>
          <p:cNvSpPr txBox="1"/>
          <p:nvPr>
            <p:ph type="title"/>
          </p:nvPr>
        </p:nvSpPr>
        <p:spPr>
          <a:xfrm>
            <a:off x="685800" y="674228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ill Sans"/>
              <a:buNone/>
            </a:pPr>
            <a:r>
              <a:rPr lang="en-US">
                <a:solidFill>
                  <a:schemeClr val="accent6"/>
                </a:solidFill>
              </a:rPr>
              <a:t>FHI 360 and USAID Partnership</a:t>
            </a:r>
            <a:endParaRPr/>
          </a:p>
        </p:txBody>
      </p:sp>
      <p:sp>
        <p:nvSpPr>
          <p:cNvPr id="266" name="Google Shape;266;p3"/>
          <p:cNvSpPr txBox="1"/>
          <p:nvPr>
            <p:ph idx="1" type="body"/>
          </p:nvPr>
        </p:nvSpPr>
        <p:spPr>
          <a:xfrm>
            <a:off x="544829" y="1259974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30188" lvl="0" marL="230188" rtl="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ct val="100000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FHI 360’s Product Quality and Compliance (PQC) department provides independent and objective quality assurance and quality control services to clients.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indent="-230188" lvl="0" marL="230188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PQC has staff in the United States, Thailand, and South Africa; ISO 17025-accredited testing laboratories in United States and Thailand; ISO 9001-certified quality management system.</a:t>
            </a:r>
            <a:endParaRPr/>
          </a:p>
          <a:p>
            <a:pPr indent="-230188" lvl="0" marL="230188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Char char="•"/>
            </a:pPr>
            <a:r>
              <a:rPr lang="en-US"/>
              <a:t>Through the USAID Global Health Supply Chain-Quality Assurance Program (GHSC-QA), FHI 360 delivers comprehensive quality assurance services employing a risk-based approach to ensure the safety, efficacy, and quality of health commodities procured on behalf of USAID.</a:t>
            </a:r>
            <a:endParaRPr/>
          </a:p>
          <a:p>
            <a:pPr indent="-230188" lvl="0" marL="230188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Char char="•"/>
            </a:pPr>
            <a:r>
              <a:rPr lang="en-US"/>
              <a:t>GHSC-QA contract objectives</a:t>
            </a:r>
            <a:endParaRPr/>
          </a:p>
          <a:p>
            <a:pPr indent="-230187" lvl="1" marL="684213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Char char="–"/>
            </a:pPr>
            <a:r>
              <a:rPr lang="en-US"/>
              <a:t>Quality assurance</a:t>
            </a:r>
            <a:endParaRPr/>
          </a:p>
          <a:p>
            <a:pPr indent="-230187" lvl="1" marL="684213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Char char="–"/>
            </a:pPr>
            <a:r>
              <a:rPr lang="en-US"/>
              <a:t>Quality control</a:t>
            </a:r>
            <a:endParaRPr/>
          </a:p>
          <a:p>
            <a:pPr indent="-230187" lvl="1" marL="684213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Char char="–"/>
            </a:pPr>
            <a:r>
              <a:rPr lang="en-US"/>
              <a:t>Technical assistance</a:t>
            </a:r>
            <a:endParaRPr/>
          </a:p>
          <a:p>
            <a:pPr indent="-230187" lvl="1" marL="684213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Char char="–"/>
            </a:pPr>
            <a:r>
              <a:rPr lang="en-US"/>
              <a:t>Global collaborations</a:t>
            </a:r>
            <a:endParaRPr/>
          </a:p>
          <a:p>
            <a:pPr indent="-143828" lvl="0" marL="230188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67" name="Google Shape;267;p3"/>
          <p:cNvSpPr txBox="1"/>
          <p:nvPr/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USAID Global Health Supply Chain Program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5/31/2024</a:t>
            </a:r>
            <a:endParaRPr/>
          </a:p>
        </p:txBody>
      </p:sp>
      <p:sp>
        <p:nvSpPr>
          <p:cNvPr id="274" name="Google Shape;274;p4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p4"/>
          <p:cNvSpPr txBox="1"/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ill Sans"/>
              <a:buNone/>
            </a:pPr>
            <a:r>
              <a:rPr lang="en-US">
                <a:solidFill>
                  <a:schemeClr val="accent6"/>
                </a:solidFill>
              </a:rPr>
              <a:t>PEPFAR HIV RDT Lot Testing Program</a:t>
            </a:r>
            <a:endParaRPr/>
          </a:p>
        </p:txBody>
      </p:sp>
      <p:pic>
        <p:nvPicPr>
          <p:cNvPr descr="User outline" id="276" name="Google Shape;27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6015" y="1927412"/>
            <a:ext cx="696394" cy="696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er outline" id="277" name="Google Shape;27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2029" y="1903506"/>
            <a:ext cx="724765" cy="72476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"/>
          <p:cNvSpPr txBox="1"/>
          <p:nvPr/>
        </p:nvSpPr>
        <p:spPr>
          <a:xfrm>
            <a:off x="861824" y="2513677"/>
            <a:ext cx="14659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Procurement groups</a:t>
            </a:r>
            <a:endParaRPr/>
          </a:p>
        </p:txBody>
      </p:sp>
      <p:cxnSp>
        <p:nvCxnSpPr>
          <p:cNvPr id="279" name="Google Shape;279;p4"/>
          <p:cNvCxnSpPr/>
          <p:nvPr/>
        </p:nvCxnSpPr>
        <p:spPr>
          <a:xfrm>
            <a:off x="2472903" y="2264365"/>
            <a:ext cx="3478700" cy="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User outline" id="280" name="Google Shape;28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2599" y="3732043"/>
            <a:ext cx="713867" cy="71386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"/>
          <p:cNvSpPr txBox="1"/>
          <p:nvPr/>
        </p:nvSpPr>
        <p:spPr>
          <a:xfrm>
            <a:off x="6355355" y="4406861"/>
            <a:ext cx="116249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Sampling agents</a:t>
            </a:r>
            <a:endParaRPr/>
          </a:p>
        </p:txBody>
      </p:sp>
      <p:pic>
        <p:nvPicPr>
          <p:cNvPr descr="Test tubes with solid fill" id="282" name="Google Shape;28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04826" y="3904344"/>
            <a:ext cx="611988" cy="61198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"/>
          <p:cNvSpPr txBox="1"/>
          <p:nvPr/>
        </p:nvSpPr>
        <p:spPr>
          <a:xfrm>
            <a:off x="2412180" y="1903506"/>
            <a:ext cx="36348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Notification of HIV RDT orders (and incidents)</a:t>
            </a:r>
            <a:endParaRPr/>
          </a:p>
        </p:txBody>
      </p:sp>
      <p:cxnSp>
        <p:nvCxnSpPr>
          <p:cNvPr id="284" name="Google Shape;284;p4"/>
          <p:cNvCxnSpPr/>
          <p:nvPr/>
        </p:nvCxnSpPr>
        <p:spPr>
          <a:xfrm>
            <a:off x="6919680" y="3009293"/>
            <a:ext cx="0" cy="604601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85" name="Google Shape;285;p4"/>
          <p:cNvCxnSpPr/>
          <p:nvPr/>
        </p:nvCxnSpPr>
        <p:spPr>
          <a:xfrm rot="10800000">
            <a:off x="3708736" y="4209039"/>
            <a:ext cx="2693336" cy="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86" name="Google Shape;286;p4"/>
          <p:cNvSpPr txBox="1"/>
          <p:nvPr/>
        </p:nvSpPr>
        <p:spPr>
          <a:xfrm>
            <a:off x="1882488" y="4478618"/>
            <a:ext cx="15119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 testing laboratories</a:t>
            </a:r>
            <a:endParaRPr/>
          </a:p>
        </p:txBody>
      </p:sp>
      <p:cxnSp>
        <p:nvCxnSpPr>
          <p:cNvPr id="287" name="Google Shape;287;p4"/>
          <p:cNvCxnSpPr/>
          <p:nvPr/>
        </p:nvCxnSpPr>
        <p:spPr>
          <a:xfrm flipH="1" rot="10800000">
            <a:off x="3843657" y="2806090"/>
            <a:ext cx="2437873" cy="1269054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88" name="Google Shape;288;p4"/>
          <p:cNvSpPr txBox="1"/>
          <p:nvPr/>
        </p:nvSpPr>
        <p:spPr>
          <a:xfrm>
            <a:off x="4437938" y="3373914"/>
            <a:ext cx="1186222" cy="430887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Result reporting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within 6 weeks</a:t>
            </a:r>
            <a:endParaRPr/>
          </a:p>
        </p:txBody>
      </p:sp>
      <p:cxnSp>
        <p:nvCxnSpPr>
          <p:cNvPr id="289" name="Google Shape;289;p4"/>
          <p:cNvCxnSpPr/>
          <p:nvPr/>
        </p:nvCxnSpPr>
        <p:spPr>
          <a:xfrm rot="10800000">
            <a:off x="2472902" y="2468523"/>
            <a:ext cx="3478700" cy="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90" name="Google Shape;290;p4"/>
          <p:cNvSpPr txBox="1"/>
          <p:nvPr/>
        </p:nvSpPr>
        <p:spPr>
          <a:xfrm>
            <a:off x="6982056" y="3048044"/>
            <a:ext cx="14125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Coordinate with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sampling agents </a:t>
            </a:r>
            <a:endParaRPr/>
          </a:p>
        </p:txBody>
      </p:sp>
      <p:sp>
        <p:nvSpPr>
          <p:cNvPr id="291" name="Google Shape;291;p4"/>
          <p:cNvSpPr txBox="1"/>
          <p:nvPr/>
        </p:nvSpPr>
        <p:spPr>
          <a:xfrm>
            <a:off x="6335610" y="548256"/>
            <a:ext cx="2521311" cy="11695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Test method development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Sampling strategy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Product manufacturing consistency monitoring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Incident management</a:t>
            </a:r>
            <a:endParaRPr/>
          </a:p>
        </p:txBody>
      </p:sp>
      <p:sp>
        <p:nvSpPr>
          <p:cNvPr id="292" name="Google Shape;292;p4"/>
          <p:cNvSpPr txBox="1"/>
          <p:nvPr/>
        </p:nvSpPr>
        <p:spPr>
          <a:xfrm>
            <a:off x="2663934" y="2450568"/>
            <a:ext cx="28916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Communicate results and next steps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procurement groups</a:t>
            </a:r>
            <a:endParaRPr/>
          </a:p>
        </p:txBody>
      </p:sp>
      <p:sp>
        <p:nvSpPr>
          <p:cNvPr id="293" name="Google Shape;293;p4"/>
          <p:cNvSpPr txBox="1"/>
          <p:nvPr/>
        </p:nvSpPr>
        <p:spPr>
          <a:xfrm>
            <a:off x="3824069" y="4275931"/>
            <a:ext cx="24224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200 HIV RDT samples mailed</a:t>
            </a:r>
            <a:endParaRPr/>
          </a:p>
        </p:txBody>
      </p:sp>
      <p:pic>
        <p:nvPicPr>
          <p:cNvPr descr="Test tubes with solid fill" id="294" name="Google Shape;29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12117" y="3907779"/>
            <a:ext cx="611988" cy="611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st tubes with solid fill" id="295" name="Google Shape;295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00930" y="3904344"/>
            <a:ext cx="611988" cy="61198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"/>
          <p:cNvSpPr txBox="1"/>
          <p:nvPr/>
        </p:nvSpPr>
        <p:spPr>
          <a:xfrm>
            <a:off x="1024227" y="2768559"/>
            <a:ext cx="13576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WHO-prequalified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HIV RDTS</a:t>
            </a: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686104" y="2790676"/>
            <a:ext cx="1626013" cy="419395"/>
          </a:xfrm>
          <a:prstGeom prst="rect">
            <a:avLst/>
          </a:prstGeom>
          <a:noFill/>
          <a:ln cap="flat" cmpd="sng" w="9525">
            <a:solidFill>
              <a:srgbClr val="002C6B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98" name="Google Shape;298;p4"/>
          <p:cNvPicPr preferRelativeResize="0"/>
          <p:nvPr/>
        </p:nvPicPr>
        <p:blipFill rotWithShape="1">
          <a:blip r:embed="rId9">
            <a:alphaModFix/>
          </a:blip>
          <a:srcRect b="0" l="0" r="63298" t="0"/>
          <a:stretch/>
        </p:blipFill>
        <p:spPr>
          <a:xfrm>
            <a:off x="686104" y="2806090"/>
            <a:ext cx="445560" cy="37229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"/>
          <p:cNvSpPr/>
          <p:nvPr/>
        </p:nvSpPr>
        <p:spPr>
          <a:xfrm rot="10800000">
            <a:off x="6625742" y="1726108"/>
            <a:ext cx="587580" cy="143655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rgbClr val="002C6B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4053378" y="1664268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</a:t>
            </a: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8376204" y="3178383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4809709" y="4540118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4893889" y="3131643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4</a:t>
            </a: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2929447" y="2714110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5</a:t>
            </a:r>
            <a:endParaRPr/>
          </a:p>
        </p:txBody>
      </p:sp>
      <p:sp>
        <p:nvSpPr>
          <p:cNvPr id="305" name="Google Shape;305;p4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USAID Global Health Supply Chain Program</a:t>
            </a:r>
            <a:endParaRPr/>
          </a:p>
        </p:txBody>
      </p:sp>
      <p:pic>
        <p:nvPicPr>
          <p:cNvPr descr="User outline" id="306" name="Google Shape;306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77514" y="1857010"/>
            <a:ext cx="696394" cy="69639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"/>
          <p:cNvSpPr txBox="1"/>
          <p:nvPr/>
        </p:nvSpPr>
        <p:spPr>
          <a:xfrm>
            <a:off x="6291136" y="2402352"/>
            <a:ext cx="86914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GHSC-QA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5/31/2024</a:t>
            </a:r>
            <a:endParaRPr/>
          </a:p>
        </p:txBody>
      </p:sp>
      <p:sp>
        <p:nvSpPr>
          <p:cNvPr id="314" name="Google Shape;314;p5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5" name="Google Shape;315;p5"/>
          <p:cNvSpPr txBox="1"/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ill Sans"/>
              <a:buNone/>
            </a:pPr>
            <a:r>
              <a:rPr lang="en-US">
                <a:solidFill>
                  <a:schemeClr val="accent6"/>
                </a:solidFill>
              </a:rPr>
              <a:t>HIV RDT Testing Standardization</a:t>
            </a:r>
            <a:endParaRPr/>
          </a:p>
        </p:txBody>
      </p:sp>
      <p:sp>
        <p:nvSpPr>
          <p:cNvPr id="316" name="Google Shape;316;p5"/>
          <p:cNvSpPr txBox="1"/>
          <p:nvPr>
            <p:ph idx="1" type="body"/>
          </p:nvPr>
        </p:nvSpPr>
        <p:spPr>
          <a:xfrm>
            <a:off x="465893" y="1301453"/>
            <a:ext cx="8361718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30188" lvl="0" marL="230188" rtl="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ct val="100000"/>
              <a:buChar char="•"/>
            </a:pPr>
            <a:r>
              <a:rPr lang="en-US"/>
              <a:t>Guided by </a:t>
            </a:r>
            <a:r>
              <a:rPr b="1" lang="en-US"/>
              <a:t>ISO 2859-1:1999 Sampling Procedures for Inspection by Attributes</a:t>
            </a:r>
            <a:endParaRPr/>
          </a:p>
          <a:p>
            <a:pPr indent="-230188" lvl="0" marL="230188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Char char="•"/>
            </a:pPr>
            <a:r>
              <a:rPr lang="en-US"/>
              <a:t>Key questions addressed: </a:t>
            </a:r>
            <a:endParaRPr/>
          </a:p>
          <a:p>
            <a:pPr indent="-114299" lvl="1" marL="458787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Char char="–"/>
            </a:pPr>
            <a:r>
              <a:rPr lang="en-US"/>
              <a:t>H</a:t>
            </a:r>
            <a:r>
              <a:rPr lang="en-US"/>
              <a:t>ow many HIV RDTs to test?           </a:t>
            </a:r>
            <a:r>
              <a:rPr b="1" lang="en-US"/>
              <a:t>Sample Size</a:t>
            </a:r>
            <a:endParaRPr/>
          </a:p>
          <a:p>
            <a:pPr indent="-114299" lvl="1" marL="458787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Char char="–"/>
            </a:pPr>
            <a:r>
              <a:rPr lang="en-US"/>
              <a:t>What are the attributes applied to accept or reject a lot?          </a:t>
            </a:r>
            <a:r>
              <a:rPr b="1" lang="en-US"/>
              <a:t>Nonconformant results</a:t>
            </a:r>
            <a:endParaRPr/>
          </a:p>
          <a:p>
            <a:pPr indent="-114299" lvl="1" marL="458787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Char char="–"/>
            </a:pPr>
            <a:r>
              <a:rPr lang="en-US"/>
              <a:t>What should be the percent level of nonconformant results in a lot that is tolerated by a user?          </a:t>
            </a:r>
            <a:r>
              <a:rPr b="1" lang="en-US"/>
              <a:t>Acceptance Quality Limits (AQL)</a:t>
            </a:r>
            <a:endParaRPr/>
          </a:p>
          <a:p>
            <a:pPr indent="-285750" lvl="3" marL="862012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Font typeface="Courier New"/>
              <a:buChar char="o"/>
            </a:pPr>
            <a:r>
              <a:rPr lang="en-US"/>
              <a:t>Factors considered: stringency, WHO guidance on HIV RDT sensitivity and specificity, waste</a:t>
            </a:r>
            <a:endParaRPr/>
          </a:p>
          <a:p>
            <a:pPr indent="-114299" lvl="1" marL="458787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Char char="–"/>
            </a:pPr>
            <a:r>
              <a:rPr lang="en-US"/>
              <a:t>How should we qualify specimen panels?</a:t>
            </a:r>
            <a:endParaRPr/>
          </a:p>
          <a:p>
            <a:pPr indent="-285750" lvl="3" marL="862012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Font typeface="Courier New"/>
              <a:buChar char="o"/>
            </a:pPr>
            <a:r>
              <a:rPr lang="en-US"/>
              <a:t>Factors considered: specimen types, availability, cost, and storage</a:t>
            </a:r>
            <a:endParaRPr/>
          </a:p>
          <a:p>
            <a:pPr indent="-114299" lvl="1" marL="458788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Char char="–"/>
            </a:pPr>
            <a:r>
              <a:rPr lang="en-US"/>
              <a:t>How should the RDTs be monitored?               </a:t>
            </a:r>
            <a:r>
              <a:rPr b="1" lang="en-US"/>
              <a:t>Sampling plan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317" name="Google Shape;317;p5"/>
          <p:cNvSpPr/>
          <p:nvPr/>
        </p:nvSpPr>
        <p:spPr>
          <a:xfrm>
            <a:off x="3525482" y="1928198"/>
            <a:ext cx="275063" cy="23187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8" name="Google Shape;318;p5"/>
          <p:cNvSpPr/>
          <p:nvPr/>
        </p:nvSpPr>
        <p:spPr>
          <a:xfrm>
            <a:off x="5541634" y="2254915"/>
            <a:ext cx="275063" cy="23187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9" name="Google Shape;319;p5"/>
          <p:cNvSpPr/>
          <p:nvPr/>
        </p:nvSpPr>
        <p:spPr>
          <a:xfrm>
            <a:off x="8403044" y="2592387"/>
            <a:ext cx="275063" cy="23187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0" name="Google Shape;320;p5"/>
          <p:cNvSpPr/>
          <p:nvPr/>
        </p:nvSpPr>
        <p:spPr>
          <a:xfrm>
            <a:off x="4137349" y="4072320"/>
            <a:ext cx="275063" cy="23187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1" name="Google Shape;321;p5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USAID Global Health Supply Chain Program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5/31/2024</a:t>
            </a:r>
            <a:endParaRPr/>
          </a:p>
        </p:txBody>
      </p:sp>
      <p:sp>
        <p:nvSpPr>
          <p:cNvPr id="328" name="Google Shape;328;p6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" name="Google Shape;329;p6"/>
          <p:cNvSpPr txBox="1"/>
          <p:nvPr>
            <p:ph type="title"/>
          </p:nvPr>
        </p:nvSpPr>
        <p:spPr>
          <a:xfrm>
            <a:off x="686104" y="31359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SzPts val="2400"/>
              <a:buFont typeface="Gill Sans"/>
              <a:buNone/>
            </a:pPr>
            <a:br>
              <a:rPr lang="en-US">
                <a:solidFill>
                  <a:srgbClr val="651D32"/>
                </a:solidFill>
              </a:rPr>
            </a:br>
            <a:endParaRPr/>
          </a:p>
        </p:txBody>
      </p:sp>
      <p:sp>
        <p:nvSpPr>
          <p:cNvPr id="330" name="Google Shape;330;p6"/>
          <p:cNvSpPr txBox="1"/>
          <p:nvPr/>
        </p:nvSpPr>
        <p:spPr>
          <a:xfrm>
            <a:off x="327096" y="421798"/>
            <a:ext cx="8199870" cy="8309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ill Sans"/>
              <a:buNone/>
            </a:pPr>
            <a:r>
              <a:rPr b="0" i="0" lang="en-US" sz="24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Sample Size and Acceptance Quality Limit (AQL) Determination Based on ISO 2859-1</a:t>
            </a:r>
            <a:endParaRPr/>
          </a:p>
        </p:txBody>
      </p:sp>
      <p:grpSp>
        <p:nvGrpSpPr>
          <p:cNvPr id="331" name="Google Shape;331;p6"/>
          <p:cNvGrpSpPr/>
          <p:nvPr/>
        </p:nvGrpSpPr>
        <p:grpSpPr>
          <a:xfrm>
            <a:off x="377703" y="1551837"/>
            <a:ext cx="3442997" cy="2294396"/>
            <a:chOff x="564500" y="1597576"/>
            <a:chExt cx="3442997" cy="2294396"/>
          </a:xfrm>
        </p:grpSpPr>
        <p:pic>
          <p:nvPicPr>
            <p:cNvPr id="332" name="Google Shape;332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5400000">
              <a:off x="1138801" y="1023275"/>
              <a:ext cx="2294396" cy="3442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6"/>
            <p:cNvSpPr/>
            <p:nvPr/>
          </p:nvSpPr>
          <p:spPr>
            <a:xfrm>
              <a:off x="2662990" y="1946900"/>
              <a:ext cx="196516" cy="132347"/>
            </a:xfrm>
            <a:prstGeom prst="rect">
              <a:avLst/>
            </a:prstGeom>
            <a:noFill/>
            <a:ln cap="flat" cmpd="sng" w="9525">
              <a:solidFill>
                <a:srgbClr val="BA0C2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729915" y="3379017"/>
              <a:ext cx="649705" cy="299604"/>
            </a:xfrm>
            <a:prstGeom prst="rect">
              <a:avLst/>
            </a:prstGeom>
            <a:noFill/>
            <a:ln cap="flat" cmpd="sng" w="9525">
              <a:solidFill>
                <a:srgbClr val="BA0C2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2687048" y="3379017"/>
              <a:ext cx="172458" cy="299604"/>
            </a:xfrm>
            <a:prstGeom prst="rect">
              <a:avLst/>
            </a:prstGeom>
            <a:noFill/>
            <a:ln cap="flat" cmpd="sng" w="9525">
              <a:solidFill>
                <a:srgbClr val="BA0C2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36" name="Google Shape;336;p6"/>
          <p:cNvGrpSpPr/>
          <p:nvPr/>
        </p:nvGrpSpPr>
        <p:grpSpPr>
          <a:xfrm>
            <a:off x="3931756" y="1260188"/>
            <a:ext cx="4787127" cy="3476243"/>
            <a:chOff x="4052532" y="1260189"/>
            <a:chExt cx="4405972" cy="3084770"/>
          </a:xfrm>
        </p:grpSpPr>
        <p:pic>
          <p:nvPicPr>
            <p:cNvPr id="337" name="Google Shape;337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400000">
              <a:off x="4713133" y="599588"/>
              <a:ext cx="3084770" cy="440597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8" name="Google Shape;338;p6"/>
            <p:cNvCxnSpPr/>
            <p:nvPr/>
          </p:nvCxnSpPr>
          <p:spPr>
            <a:xfrm>
              <a:off x="4052532" y="2963778"/>
              <a:ext cx="1774763" cy="0"/>
            </a:xfrm>
            <a:prstGeom prst="straightConnector1">
              <a:avLst/>
            </a:prstGeom>
            <a:noFill/>
            <a:ln cap="flat" cmpd="sng" w="12700">
              <a:solidFill>
                <a:srgbClr val="BA0C2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339" name="Google Shape;339;p6"/>
            <p:cNvCxnSpPr/>
            <p:nvPr/>
          </p:nvCxnSpPr>
          <p:spPr>
            <a:xfrm rot="10800000">
              <a:off x="5831306" y="1668379"/>
              <a:ext cx="0" cy="1299410"/>
            </a:xfrm>
            <a:prstGeom prst="straightConnector1">
              <a:avLst/>
            </a:prstGeom>
            <a:noFill/>
            <a:ln cap="flat" cmpd="sng" w="12700">
              <a:solidFill>
                <a:srgbClr val="BA0C2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340" name="Google Shape;340;p6"/>
          <p:cNvSpPr/>
          <p:nvPr/>
        </p:nvSpPr>
        <p:spPr>
          <a:xfrm flipH="1">
            <a:off x="1334429" y="3841708"/>
            <a:ext cx="1408771" cy="256478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1" name="Google Shape;341;p6"/>
          <p:cNvSpPr/>
          <p:nvPr/>
        </p:nvSpPr>
        <p:spPr>
          <a:xfrm flipH="1">
            <a:off x="2795239" y="3855878"/>
            <a:ext cx="914406" cy="256478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2" name="Google Shape;342;p6"/>
          <p:cNvSpPr/>
          <p:nvPr/>
        </p:nvSpPr>
        <p:spPr>
          <a:xfrm>
            <a:off x="5722144" y="2884888"/>
            <a:ext cx="137907" cy="299603"/>
          </a:xfrm>
          <a:prstGeom prst="rect">
            <a:avLst/>
          </a:prstGeom>
          <a:noFill/>
          <a:ln cap="flat" cmpd="sng" w="9525">
            <a:solidFill>
              <a:srgbClr val="BA0C2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3" name="Google Shape;343;p6"/>
          <p:cNvSpPr txBox="1"/>
          <p:nvPr/>
        </p:nvSpPr>
        <p:spPr>
          <a:xfrm>
            <a:off x="2012688" y="3900337"/>
            <a:ext cx="75653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Stringency</a:t>
            </a:r>
            <a:endParaRPr/>
          </a:p>
        </p:txBody>
      </p:sp>
      <p:sp>
        <p:nvSpPr>
          <p:cNvPr id="344" name="Google Shape;344;p6"/>
          <p:cNvSpPr txBox="1"/>
          <p:nvPr/>
        </p:nvSpPr>
        <p:spPr>
          <a:xfrm>
            <a:off x="3043193" y="3933732"/>
            <a:ext cx="75653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Stringency</a:t>
            </a:r>
            <a:endParaRPr/>
          </a:p>
        </p:txBody>
      </p:sp>
      <p:sp>
        <p:nvSpPr>
          <p:cNvPr id="345" name="Google Shape;345;p6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USAID Global Health Supply Chain Program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5/31/2024</a:t>
            </a:r>
            <a:endParaRPr/>
          </a:p>
        </p:txBody>
      </p:sp>
      <p:sp>
        <p:nvSpPr>
          <p:cNvPr id="352" name="Google Shape;352;p7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3" name="Google Shape;3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104" y="1193786"/>
            <a:ext cx="3938033" cy="3447893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7"/>
          <p:cNvSpPr txBox="1"/>
          <p:nvPr>
            <p:ph type="title"/>
          </p:nvPr>
        </p:nvSpPr>
        <p:spPr>
          <a:xfrm>
            <a:off x="648629" y="630343"/>
            <a:ext cx="77724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Optimal AQL and Inspection Level for HIV RDTs: 0.65, S-4</a:t>
            </a:r>
            <a:endParaRPr/>
          </a:p>
        </p:txBody>
      </p:sp>
      <p:sp>
        <p:nvSpPr>
          <p:cNvPr id="355" name="Google Shape;355;p7"/>
          <p:cNvSpPr txBox="1"/>
          <p:nvPr/>
        </p:nvSpPr>
        <p:spPr>
          <a:xfrm>
            <a:off x="4761668" y="1427355"/>
            <a:ext cx="407957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Sampling plan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80 HIV-positive unique specimens with 80 HIV RDTs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80 HIV-negative unique specimens with 80 HIV RDTs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AQL: accept 1 nonconformant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reject 2 nonconformants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Alternative sampling plan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20 positive specimens in quadruplicate with 80 RDTs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20 negative specimens in quadruplicate with 80 RDTs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AQL: accept 1 nonconformant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reject 2 nonconformants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6" name="Google Shape;356;p7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USAID Global Health Supply Chain Program</a:t>
            </a:r>
            <a:endParaRPr/>
          </a:p>
        </p:txBody>
      </p:sp>
      <p:sp>
        <p:nvSpPr>
          <p:cNvPr id="357" name="Google Shape;357;p7"/>
          <p:cNvSpPr/>
          <p:nvPr/>
        </p:nvSpPr>
        <p:spPr>
          <a:xfrm>
            <a:off x="4703149" y="4659973"/>
            <a:ext cx="4196615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PloS One</a:t>
            </a: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1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(4), e0284175. https://doi.org/10.1371/journal.pone.0284175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5/31/2024</a:t>
            </a:r>
            <a:endParaRPr/>
          </a:p>
        </p:txBody>
      </p:sp>
      <p:sp>
        <p:nvSpPr>
          <p:cNvPr id="363" name="Google Shape;363;p8"/>
          <p:cNvSpPr txBox="1"/>
          <p:nvPr>
            <p:ph idx="11" type="ftr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FOOTER GOES HERE</a:t>
            </a:r>
            <a:endParaRPr/>
          </a:p>
        </p:txBody>
      </p:sp>
      <p:sp>
        <p:nvSpPr>
          <p:cNvPr id="364" name="Google Shape;364;p8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5" name="Google Shape;365;p8"/>
          <p:cNvSpPr txBox="1"/>
          <p:nvPr>
            <p:ph type="title"/>
          </p:nvPr>
        </p:nvSpPr>
        <p:spPr>
          <a:xfrm>
            <a:off x="205899" y="242672"/>
            <a:ext cx="260420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ill Sans"/>
              <a:buNone/>
            </a:pPr>
            <a:r>
              <a:rPr lang="en-US">
                <a:solidFill>
                  <a:schemeClr val="accent6"/>
                </a:solidFill>
              </a:rPr>
              <a:t>A Snapshot of HIV Specimen</a:t>
            </a:r>
            <a:br>
              <a:rPr lang="en-US">
                <a:solidFill>
                  <a:schemeClr val="accent6"/>
                </a:solidFill>
              </a:rPr>
            </a:br>
            <a:r>
              <a:rPr lang="en-US">
                <a:solidFill>
                  <a:schemeClr val="accent6"/>
                </a:solidFill>
              </a:rPr>
              <a:t>Panel Qualification </a:t>
            </a:r>
            <a:br>
              <a:rPr lang="en-US">
                <a:solidFill>
                  <a:schemeClr val="accent6"/>
                </a:solidFill>
              </a:rPr>
            </a:br>
            <a:r>
              <a:rPr lang="en-US">
                <a:solidFill>
                  <a:schemeClr val="accent6"/>
                </a:solidFill>
              </a:rPr>
              <a:t>Outcomes </a:t>
            </a:r>
            <a:br>
              <a:rPr lang="en-US">
                <a:solidFill>
                  <a:schemeClr val="accent6"/>
                </a:solidFill>
              </a:rPr>
            </a:br>
            <a:r>
              <a:rPr lang="en-US">
                <a:solidFill>
                  <a:schemeClr val="accent6"/>
                </a:solidFill>
              </a:rPr>
              <a:t>with 5</a:t>
            </a:r>
            <a:br>
              <a:rPr lang="en-US">
                <a:solidFill>
                  <a:schemeClr val="accent6"/>
                </a:solidFill>
              </a:rPr>
            </a:br>
            <a:r>
              <a:rPr lang="en-US">
                <a:solidFill>
                  <a:schemeClr val="accent6"/>
                </a:solidFill>
              </a:rPr>
              <a:t>HIV RDT brands</a:t>
            </a:r>
            <a:endParaRPr/>
          </a:p>
        </p:txBody>
      </p:sp>
      <p:pic>
        <p:nvPicPr>
          <p:cNvPr id="366" name="Google Shape;36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9438" y="0"/>
            <a:ext cx="6204562" cy="51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8"/>
          <p:cNvSpPr txBox="1"/>
          <p:nvPr/>
        </p:nvSpPr>
        <p:spPr>
          <a:xfrm>
            <a:off x="205899" y="2706029"/>
            <a:ext cx="273354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Each specimen in 4 replicate/panel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 lots per brand of HIV RDTs tested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9"/>
          <p:cNvSpPr txBox="1"/>
          <p:nvPr>
            <p:ph idx="10" type="dt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5/31/2024</a:t>
            </a:r>
            <a:endParaRPr/>
          </a:p>
        </p:txBody>
      </p:sp>
      <p:sp>
        <p:nvSpPr>
          <p:cNvPr id="374" name="Google Shape;374;p9"/>
          <p:cNvSpPr txBox="1"/>
          <p:nvPr>
            <p:ph idx="12" type="sldNum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5" name="Google Shape;375;p9"/>
          <p:cNvSpPr txBox="1"/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Gill Sans"/>
              <a:buNone/>
            </a:pPr>
            <a:r>
              <a:rPr lang="en-US">
                <a:solidFill>
                  <a:srgbClr val="0070C0"/>
                </a:solidFill>
              </a:rPr>
              <a:t>HIV RDT Sampling Plan</a:t>
            </a:r>
            <a:endParaRPr/>
          </a:p>
        </p:txBody>
      </p:sp>
      <p:sp>
        <p:nvSpPr>
          <p:cNvPr id="376" name="Google Shape;376;p9"/>
          <p:cNvSpPr/>
          <p:nvPr/>
        </p:nvSpPr>
        <p:spPr>
          <a:xfrm>
            <a:off x="1087438" y="230981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9"/>
          <p:cNvSpPr/>
          <p:nvPr/>
        </p:nvSpPr>
        <p:spPr>
          <a:xfrm>
            <a:off x="686104" y="3572902"/>
            <a:ext cx="4522392" cy="1169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Gill Sans"/>
              <a:buNone/>
            </a:pPr>
            <a:r>
              <a:rPr baseline="30000" lang="en-US" sz="1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*</a:t>
            </a:r>
            <a:r>
              <a:rPr b="0" i="0" lang="en-US" sz="10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Qualification score determination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Gill Sans"/>
              <a:buNone/>
            </a:pPr>
            <a:r>
              <a:rPr b="1" lang="en-US" sz="100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For 80 positives and 80 negatives; AQL 0.65, 1 accept/2 reject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If a lot is accepted with 0 nonconformities, add 5 to the qualification score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If a lot is accepted with 1 nonconformity, add 1 to the qualification score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Any lot not accepted results in the QA being reset to 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ill Sans"/>
              <a:buNone/>
            </a:pPr>
            <a:r>
              <a:t/>
            </a:r>
            <a:endParaRPr sz="1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ill Sans"/>
              <a:buNone/>
            </a:pPr>
            <a:r>
              <a:t/>
            </a:r>
            <a:endParaRPr sz="1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378" name="Google Shape;378;p9"/>
          <p:cNvGraphicFramePr/>
          <p:nvPr/>
        </p:nvGraphicFramePr>
        <p:xfrm>
          <a:off x="761234" y="11083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{F788C06C-D57F-4C67-930D-5CEFD3D417C3}</a:tableStyleId>
              </a:tblPr>
              <a:tblGrid>
                <a:gridCol w="1415625"/>
                <a:gridCol w="1415625"/>
                <a:gridCol w="1415625"/>
                <a:gridCol w="1415625"/>
                <a:gridCol w="14156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Qualification Score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Minimum lots tested to reach next levels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Test frequency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Sample number to test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Testing level 1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100%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80 positive and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80 negative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Testing level 2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75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100%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/>
                        <a:t>80 positive and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/>
                        <a:t>80 negative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Testing level 3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250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75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Skip lot 1 in 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/>
                        <a:t>80 positive and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Gill Sans"/>
                        <a:buNone/>
                      </a:pPr>
                      <a:r>
                        <a:rPr lang="en-US" sz="1200"/>
                        <a:t>80 negative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Testing level 4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375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 per quarter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20 positive and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20 negative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79" name="Google Shape;379;p9"/>
          <p:cNvSpPr txBox="1"/>
          <p:nvPr/>
        </p:nvSpPr>
        <p:spPr>
          <a:xfrm>
            <a:off x="6240054" y="4538070"/>
            <a:ext cx="26918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ISO 2859-3: Skip lot sampling procedure</a:t>
            </a:r>
            <a:endParaRPr/>
          </a:p>
        </p:txBody>
      </p:sp>
      <p:sp>
        <p:nvSpPr>
          <p:cNvPr id="380" name="Google Shape;380;p9"/>
          <p:cNvSpPr txBox="1"/>
          <p:nvPr/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rPr>
              <a:t>USAID Global Health Supply Chain Program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6.9-Template_4.29.2016">
  <a:themeElements>
    <a:clrScheme name="Custom 2">
      <a:dk1>
        <a:srgbClr val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2016-05-03T19:58:32Z</dcterms:created>
  <dc:creator>USAID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0x010100923BC4F33BF00D4EA9E1873DAED1B49A</vt:lpwstr>
  </property>
  <property fmtid="{D5CDD505-2E9C-101B-9397-08002B2CF9AE}" pid="3" name="Order">
    <vt:r8>247900.0</vt:r8>
  </property>
</Properties>
</file>